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3"/>
  </p:notesMasterIdLst>
  <p:sldIdLst>
    <p:sldId id="259" r:id="rId2"/>
  </p:sldIdLst>
  <p:sldSz cx="7775575" cy="10907713"/>
  <p:notesSz cx="6797675" cy="99266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B3B"/>
    <a:srgbClr val="FF5050"/>
    <a:srgbClr val="EA6B14"/>
    <a:srgbClr val="EB701D"/>
    <a:srgbClr val="2C451B"/>
    <a:srgbClr val="A50021"/>
    <a:srgbClr val="CC0000"/>
    <a:srgbClr val="FF7C80"/>
    <a:srgbClr val="FF9999"/>
    <a:srgbClr val="F4F4F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-2268" y="-96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pPr/>
              <a:t>2019/7/22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1239838"/>
            <a:ext cx="23876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&lt;#&gt;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587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&lt;#&gt;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517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&lt;#&gt;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82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007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&lt;#&gt;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488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&lt;#&gt;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144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7/22/2019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&lt;#&gt;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521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7/22/2019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&lt;#&gt;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126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7/22/2019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&lt;#&gt;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599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7/22/2019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&lt;#&gt;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37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7/22/2019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&lt;#&gt;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902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7/22/2019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&lt;#&gt;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430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&lt;#&gt;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0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\mac-share\塚本\アスクルばらしたpng\P11 の色違い\11_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4719"/>
            <a:ext cx="7775575" cy="1090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261257" y="1704360"/>
            <a:ext cx="72660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6600" b="1" dirty="0">
                <a:solidFill>
                  <a:srgbClr val="2C451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小塚ゴシック Pro H" pitchFamily="34" charset="-128"/>
              </a:rPr>
              <a:t>事例検討会・事例の募集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571031" y="4673787"/>
            <a:ext cx="1178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EA6B14"/>
                </a:solidFill>
                <a:latin typeface="小塚ゴシック Pro B" pitchFamily="34" charset="-128"/>
                <a:ea typeface="小塚ゴシック Pro B" pitchFamily="34" charset="-128"/>
              </a:rPr>
              <a:t>2019</a:t>
            </a:r>
            <a:r>
              <a:rPr lang="ja-JP" altLang="en-US" sz="2400" dirty="0">
                <a:solidFill>
                  <a:srgbClr val="EA6B14"/>
                </a:solidFill>
                <a:latin typeface="小塚ゴシック Pro B" pitchFamily="34" charset="-128"/>
                <a:ea typeface="小塚ゴシック Pro B" pitchFamily="34" charset="-128"/>
              </a:rPr>
              <a:t>年</a:t>
            </a:r>
          </a:p>
        </p:txBody>
      </p:sp>
      <p:pic>
        <p:nvPicPr>
          <p:cNvPr id="1027" name="Picture 3" descr="\\SERVER\mac-share\塚本\アスクルばらしたpng\P11 の色違い\11_c2_oran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881" y="4875146"/>
            <a:ext cx="1120775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695233" y="5102926"/>
            <a:ext cx="865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日 時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720428" y="4552077"/>
            <a:ext cx="16562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solidFill>
                  <a:srgbClr val="EA6B14"/>
                </a:solidFill>
                <a:latin typeface="小塚ゴシック Pro B" pitchFamily="34" charset="-128"/>
                <a:ea typeface="小塚ゴシック Pro B" pitchFamily="34" charset="-128"/>
              </a:rPr>
              <a:t>9</a:t>
            </a:r>
            <a:r>
              <a:rPr lang="ja-JP" altLang="en-US" sz="2400" dirty="0">
                <a:solidFill>
                  <a:srgbClr val="EA6B14"/>
                </a:solidFill>
                <a:latin typeface="小塚ゴシック Pro B" pitchFamily="34" charset="-128"/>
                <a:ea typeface="小塚ゴシック Pro B" pitchFamily="34" charset="-128"/>
              </a:rPr>
              <a:t>月</a:t>
            </a:r>
            <a:r>
              <a:rPr lang="en-US" altLang="ja-JP" sz="4000" dirty="0">
                <a:solidFill>
                  <a:srgbClr val="EA6B14"/>
                </a:solidFill>
                <a:latin typeface="小塚ゴシック Pro B" pitchFamily="34" charset="-128"/>
                <a:ea typeface="小塚ゴシック Pro B" pitchFamily="34" charset="-128"/>
              </a:rPr>
              <a:t>29</a:t>
            </a:r>
            <a:r>
              <a:rPr lang="ja-JP" altLang="en-US" sz="2400" dirty="0">
                <a:solidFill>
                  <a:srgbClr val="EA6B14"/>
                </a:solidFill>
                <a:latin typeface="小塚ゴシック Pro B" pitchFamily="34" charset="-128"/>
                <a:ea typeface="小塚ゴシック Pro B" pitchFamily="34" charset="-128"/>
              </a:rPr>
              <a:t>日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1556525" y="5209825"/>
            <a:ext cx="40828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b="1" dirty="0">
                <a:latin typeface="小塚ゴシック Pro B" pitchFamily="34" charset="-128"/>
                <a:ea typeface="小塚ゴシック Pro B" pitchFamily="34" charset="-128"/>
              </a:rPr>
              <a:t>九州大学医学部百年講堂　交流ホール</a:t>
            </a:r>
          </a:p>
        </p:txBody>
      </p:sp>
      <p:pic>
        <p:nvPicPr>
          <p:cNvPr id="1028" name="Picture 4" descr="\\SERVER\mac-share\塚本\アスクルばらしたpng\P11 の色違い\11_b1_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433" y="6047179"/>
            <a:ext cx="107315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\\SERVER\mac-share\塚本\アスクルばらしたpng\P11 の色違い\11_b1_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629" y="7466862"/>
            <a:ext cx="1073150" cy="126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SERVER\mac-share\塚本\アスクルばらしたpng\P11 の色違い\11_akabo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3085" y="4713484"/>
            <a:ext cx="561117" cy="43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4376651" y="4750849"/>
            <a:ext cx="441146" cy="401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日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1621192" y="6236088"/>
            <a:ext cx="2224884" cy="401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小塚ゴシック Pro B" pitchFamily="34" charset="-128"/>
                <a:ea typeface="小塚ゴシック Pro B" pitchFamily="34" charset="-128"/>
              </a:rPr>
              <a:t>10</a:t>
            </a:r>
            <a:r>
              <a:rPr lang="ja-JP" altLang="en-US" dirty="0">
                <a:latin typeface="小塚ゴシック Pro B" pitchFamily="34" charset="-128"/>
                <a:ea typeface="小塚ゴシック Pro B" pitchFamily="34" charset="-128"/>
              </a:rPr>
              <a:t>：</a:t>
            </a:r>
            <a:r>
              <a:rPr lang="en-US" altLang="ja-JP" dirty="0">
                <a:latin typeface="小塚ゴシック Pro B" pitchFamily="34" charset="-128"/>
                <a:ea typeface="小塚ゴシック Pro B" pitchFamily="34" charset="-128"/>
              </a:rPr>
              <a:t>50</a:t>
            </a:r>
            <a:r>
              <a:rPr lang="ja-JP" altLang="en-US" dirty="0">
                <a:latin typeface="小塚ゴシック Pro B" pitchFamily="34" charset="-128"/>
                <a:ea typeface="小塚ゴシック Pro B" pitchFamily="34" charset="-128"/>
              </a:rPr>
              <a:t>～</a:t>
            </a:r>
            <a:r>
              <a:rPr lang="en-US" altLang="ja-JP" dirty="0">
                <a:latin typeface="小塚ゴシック Pro B" pitchFamily="34" charset="-128"/>
                <a:ea typeface="小塚ゴシック Pro B" pitchFamily="34" charset="-128"/>
              </a:rPr>
              <a:t>11</a:t>
            </a:r>
            <a:r>
              <a:rPr lang="ja-JP" altLang="en-US" dirty="0">
                <a:latin typeface="小塚ゴシック Pro B" pitchFamily="34" charset="-128"/>
                <a:ea typeface="小塚ゴシック Pro B" pitchFamily="34" charset="-128"/>
              </a:rPr>
              <a:t>：</a:t>
            </a:r>
            <a:r>
              <a:rPr lang="en-US" altLang="ja-JP" dirty="0">
                <a:latin typeface="小塚ゴシック Pro B" pitchFamily="34" charset="-128"/>
                <a:ea typeface="小塚ゴシック Pro B" pitchFamily="34" charset="-128"/>
              </a:rPr>
              <a:t>50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634530" y="6306218"/>
            <a:ext cx="957092" cy="401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午前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599433" y="7721750"/>
            <a:ext cx="957092" cy="401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午後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640672" y="7539269"/>
            <a:ext cx="2112288" cy="401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小塚ゴシック Pro B" pitchFamily="34" charset="-128"/>
                <a:ea typeface="小塚ゴシック Pro B" pitchFamily="34" charset="-128"/>
              </a:rPr>
              <a:t>13</a:t>
            </a:r>
            <a:r>
              <a:rPr lang="ja-JP" altLang="en-US" dirty="0">
                <a:latin typeface="小塚ゴシック Pro B" pitchFamily="34" charset="-128"/>
                <a:ea typeface="小塚ゴシック Pro B" pitchFamily="34" charset="-128"/>
              </a:rPr>
              <a:t>：</a:t>
            </a:r>
            <a:r>
              <a:rPr lang="en-US" altLang="ja-JP" dirty="0">
                <a:latin typeface="小塚ゴシック Pro B" pitchFamily="34" charset="-128"/>
                <a:ea typeface="小塚ゴシック Pro B" pitchFamily="34" charset="-128"/>
              </a:rPr>
              <a:t>40</a:t>
            </a:r>
            <a:r>
              <a:rPr lang="ja-JP" altLang="en-US" dirty="0">
                <a:latin typeface="小塚ゴシック Pro B" pitchFamily="34" charset="-128"/>
                <a:ea typeface="小塚ゴシック Pro B" pitchFamily="34" charset="-128"/>
              </a:rPr>
              <a:t>～</a:t>
            </a:r>
            <a:r>
              <a:rPr lang="en-US" altLang="ja-JP" dirty="0">
                <a:latin typeface="小塚ゴシック Pro B" pitchFamily="34" charset="-128"/>
                <a:ea typeface="小塚ゴシック Pro B" pitchFamily="34" charset="-128"/>
              </a:rPr>
              <a:t>14</a:t>
            </a:r>
            <a:r>
              <a:rPr lang="ja-JP" altLang="en-US" dirty="0">
                <a:latin typeface="小塚ゴシック Pro B" pitchFamily="34" charset="-128"/>
                <a:ea typeface="小塚ゴシック Pro B" pitchFamily="34" charset="-128"/>
              </a:rPr>
              <a:t>：</a:t>
            </a:r>
            <a:r>
              <a:rPr lang="en-US" altLang="ja-JP" dirty="0">
                <a:latin typeface="小塚ゴシック Pro B" pitchFamily="34" charset="-128"/>
                <a:ea typeface="小塚ゴシック Pro B" pitchFamily="34" charset="-128"/>
              </a:rPr>
              <a:t>40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1564329" y="8062910"/>
            <a:ext cx="3423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小塚ゴシック Pro B" pitchFamily="34" charset="-128"/>
                <a:ea typeface="小塚ゴシック Pro B" pitchFamily="34" charset="-128"/>
              </a:rPr>
              <a:t>  事例検討会２</a:t>
            </a:r>
            <a:r>
              <a:rPr lang="ja-JP" altLang="en-US" sz="2400" dirty="0">
                <a:latin typeface="小塚ゴシック Pro B" pitchFamily="34" charset="-128"/>
                <a:ea typeface="小塚ゴシック Pro B" pitchFamily="34" charset="-128"/>
              </a:rPr>
              <a:t>　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60543" y="9682651"/>
            <a:ext cx="42877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研究会事務局：福岡赤十字病院腎センター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2173616" y="10020314"/>
            <a:ext cx="5617607" cy="949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ctr" hangingPunct="0">
              <a:lnSpc>
                <a:spcPts val="1100"/>
              </a:lnSpc>
            </a:pPr>
            <a:r>
              <a:rPr lang="ja-JP" altLang="en-US" sz="1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〒</a:t>
            </a:r>
            <a:r>
              <a:rPr lang="en-US" altLang="ja-JP" sz="1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815</a:t>
            </a:r>
            <a:r>
              <a:rPr lang="ja-JP" altLang="en-US" sz="1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－</a:t>
            </a:r>
            <a:r>
              <a:rPr lang="en-US" altLang="ja-JP" sz="1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8555</a:t>
            </a:r>
            <a:r>
              <a:rPr lang="ja-JP" altLang="en-US" sz="1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　福岡県福岡市南区大楠</a:t>
            </a:r>
            <a:r>
              <a:rPr lang="en-US" altLang="ja-JP" sz="1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3</a:t>
            </a:r>
            <a:r>
              <a:rPr lang="ja-JP" altLang="en-US" sz="1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丁目</a:t>
            </a:r>
            <a:r>
              <a:rPr lang="en-US" altLang="ja-JP" sz="1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1</a:t>
            </a:r>
            <a:r>
              <a:rPr lang="ja-JP" altLang="en-US" sz="1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－</a:t>
            </a:r>
            <a:r>
              <a:rPr lang="en-US" altLang="ja-JP" sz="1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1</a:t>
            </a:r>
          </a:p>
          <a:p>
            <a:pPr eaLnBrk="0" fontAlgn="ctr" hangingPunct="0">
              <a:lnSpc>
                <a:spcPts val="1100"/>
              </a:lnSpc>
            </a:pPr>
            <a:endParaRPr lang="en-US" altLang="ja-JP" sz="1400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eaLnBrk="0" fontAlgn="ctr" hangingPunct="0">
              <a:lnSpc>
                <a:spcPts val="1100"/>
              </a:lnSpc>
            </a:pPr>
            <a:r>
              <a:rPr lang="en-US" altLang="ja-JP" sz="1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TEL:092-521-1211</a:t>
            </a:r>
            <a:r>
              <a:rPr lang="ja-JP" altLang="en-US" sz="1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　</a:t>
            </a:r>
            <a:r>
              <a:rPr lang="en-US" altLang="ja-JP" sz="1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FAX</a:t>
            </a:r>
            <a:r>
              <a:rPr lang="ja-JP" altLang="en-US" sz="1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：</a:t>
            </a:r>
            <a:r>
              <a:rPr lang="en-US" altLang="ja-JP" sz="1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092-522-3066</a:t>
            </a:r>
          </a:p>
          <a:p>
            <a:pPr eaLnBrk="0" fontAlgn="ctr" hangingPunct="0">
              <a:lnSpc>
                <a:spcPts val="1100"/>
              </a:lnSpc>
            </a:pPr>
            <a:endParaRPr lang="en-US" altLang="ja-JP" sz="1400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eaLnBrk="0" fontAlgn="ctr" hangingPunct="0">
              <a:lnSpc>
                <a:spcPts val="1100"/>
              </a:lnSpc>
            </a:pPr>
            <a:r>
              <a:rPr lang="en-US" altLang="ja-JP" sz="1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https://ckd-kango.com</a:t>
            </a:r>
          </a:p>
          <a:p>
            <a:pPr eaLnBrk="0" fontAlgn="ctr" hangingPunct="0">
              <a:lnSpc>
                <a:spcPts val="1100"/>
              </a:lnSpc>
            </a:pPr>
            <a:r>
              <a:rPr lang="ja-JP" altLang="en-US" sz="12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　　　　　　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995683" y="10032554"/>
            <a:ext cx="11309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endParaRPr lang="ja-JP" altLang="en-US" sz="1100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dist"/>
            <a:r>
              <a:rPr lang="ja-JP" altLang="en-US" sz="11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お問い合わせ</a:t>
            </a:r>
          </a:p>
        </p:txBody>
      </p:sp>
      <p:pic>
        <p:nvPicPr>
          <p:cNvPr id="1030" name="Picture 6" descr="\\SERVER\mac-share\塚本\明日くるiga\sirowaku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544" y="10024085"/>
            <a:ext cx="1068388" cy="58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SERVER\mac-share\塚本\アスクルばらしたpng\P11 の色違い\11_box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854" y="-1"/>
            <a:ext cx="3138748" cy="156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261257" y="368408"/>
            <a:ext cx="32872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第</a:t>
            </a:r>
            <a:r>
              <a:rPr lang="en-US" altLang="ja-JP" sz="2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2</a:t>
            </a:r>
            <a:r>
              <a:rPr lang="ja-JP" altLang="en-US" sz="2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回</a:t>
            </a:r>
            <a:endParaRPr lang="en-US" altLang="ja-JP" sz="2400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r>
              <a:rPr lang="ja-JP" altLang="en-US" sz="2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九州</a:t>
            </a:r>
            <a:r>
              <a:rPr lang="en-US" altLang="ja-JP" sz="2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CKD</a:t>
            </a:r>
            <a:r>
              <a:rPr lang="ja-JP" altLang="en-US" sz="2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看護研究会</a:t>
            </a:r>
            <a:endParaRPr lang="en-US" altLang="ja-JP" sz="2400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r>
              <a:rPr lang="ja-JP" altLang="en-US" sz="2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　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xmlns="" id="{457769CA-D48F-41B9-8A19-778F03167F66}"/>
              </a:ext>
            </a:extLst>
          </p:cNvPr>
          <p:cNvSpPr txBox="1"/>
          <p:nvPr/>
        </p:nvSpPr>
        <p:spPr>
          <a:xfrm>
            <a:off x="3807099" y="5552373"/>
            <a:ext cx="395697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/>
              <a:t>〇考えてみたい事例をお持ちの方は、ホームページからご連絡ください。その際、以下の内容をお知らせください。</a:t>
            </a:r>
            <a:endParaRPr lang="en-US" altLang="ja-JP" sz="1400" b="1" dirty="0"/>
          </a:p>
          <a:p>
            <a:r>
              <a:rPr kumimoji="1" lang="ja-JP" altLang="en-US" sz="1400" b="1" dirty="0"/>
              <a:t>・検討したい事例の内容</a:t>
            </a:r>
            <a:r>
              <a:rPr lang="ja-JP" altLang="en-US" sz="1400" b="1" dirty="0"/>
              <a:t>・悩んでいること</a:t>
            </a:r>
            <a:endParaRPr lang="en-US" altLang="ja-JP" sz="1400" b="1" dirty="0"/>
          </a:p>
          <a:p>
            <a:r>
              <a:rPr kumimoji="1" lang="ja-JP" altLang="en-US" sz="1400" b="1" dirty="0"/>
              <a:t>・お名前とメールアドレス（担当者よりご連絡いたします）。</a:t>
            </a:r>
            <a:endParaRPr kumimoji="1" lang="en-US" altLang="ja-JP" sz="1400" b="1" dirty="0"/>
          </a:p>
          <a:p>
            <a:r>
              <a:rPr lang="ja-JP" altLang="en-US" sz="1400" b="1" dirty="0"/>
              <a:t>〇例えば、患者と家族の意向が違う、医療者と家族の判断が違う、など家族に関すること・・・</a:t>
            </a:r>
            <a:endParaRPr lang="en-US" altLang="ja-JP" sz="1400" b="1" dirty="0"/>
          </a:p>
          <a:p>
            <a:r>
              <a:rPr kumimoji="1" lang="ja-JP" altLang="en-US" sz="1400" b="1" dirty="0"/>
              <a:t>　</a:t>
            </a:r>
            <a:r>
              <a:rPr lang="ja-JP" altLang="en-US" sz="1400" b="1" dirty="0"/>
              <a:t>どの治療がベストなのかわからない、エンドオフライフに関する選択の迷い、など倫理的なこと、様々に経験していらっしゃると思います。</a:t>
            </a:r>
            <a:endParaRPr lang="en-US" altLang="ja-JP" sz="1400" b="1" dirty="0"/>
          </a:p>
          <a:p>
            <a:r>
              <a:rPr kumimoji="1" lang="ja-JP" altLang="en-US" sz="1400" b="1" dirty="0"/>
              <a:t>〇もちろん、プライバシーは厳守いたします！</a:t>
            </a:r>
            <a:endParaRPr kumimoji="1" lang="en-US" altLang="ja-JP" sz="1400" b="1" dirty="0"/>
          </a:p>
          <a:p>
            <a:r>
              <a:rPr lang="ja-JP" altLang="en-US" sz="1400" b="1" dirty="0"/>
              <a:t>　当日、事例検討会に参加いただく皆様にも、個人情報の守秘義務を遵守していただきます。</a:t>
            </a:r>
            <a:endParaRPr lang="en-US" altLang="ja-JP" sz="1400" b="1" dirty="0"/>
          </a:p>
          <a:p>
            <a:r>
              <a:rPr lang="ja-JP" altLang="en-US" sz="1400" b="1" u="sng" dirty="0">
                <a:solidFill>
                  <a:srgbClr val="FF0000"/>
                </a:solidFill>
              </a:rPr>
              <a:t>〇</a:t>
            </a:r>
            <a:r>
              <a:rPr lang="en-US" altLang="ja-JP" sz="1400" b="1" u="sng" dirty="0">
                <a:solidFill>
                  <a:srgbClr val="FF0000"/>
                </a:solidFill>
              </a:rPr>
              <a:t>8</a:t>
            </a:r>
            <a:r>
              <a:rPr lang="ja-JP" altLang="en-US" sz="1400" b="1" u="sng" dirty="0">
                <a:solidFill>
                  <a:srgbClr val="FF0000"/>
                </a:solidFill>
              </a:rPr>
              <a:t>月</a:t>
            </a:r>
            <a:r>
              <a:rPr lang="en-US" altLang="ja-JP" sz="1400" b="1" u="sng" dirty="0">
                <a:solidFill>
                  <a:srgbClr val="FF0000"/>
                </a:solidFill>
              </a:rPr>
              <a:t>20</a:t>
            </a:r>
            <a:r>
              <a:rPr lang="ja-JP" altLang="en-US" sz="1400" b="1" u="sng" dirty="0">
                <a:solidFill>
                  <a:srgbClr val="FF0000"/>
                </a:solidFill>
              </a:rPr>
              <a:t>日（火）を締め切りとさせていただきます。ご連絡を心よりお待ちしております！！！</a:t>
            </a:r>
            <a:endParaRPr lang="en-US" altLang="ja-JP" sz="1400" b="1" u="sng" dirty="0">
              <a:solidFill>
                <a:srgbClr val="FF0000"/>
              </a:solidFill>
            </a:endParaRPr>
          </a:p>
          <a:p>
            <a:endParaRPr kumimoji="1" lang="en-US" altLang="ja-JP" sz="1200" dirty="0"/>
          </a:p>
          <a:p>
            <a:endParaRPr lang="en-US" altLang="ja-JP" sz="1200" dirty="0"/>
          </a:p>
          <a:p>
            <a:endParaRPr kumimoji="1" lang="en-US" altLang="ja-JP" sz="1200" dirty="0"/>
          </a:p>
          <a:p>
            <a:endParaRPr kumimoji="1" lang="en-US" altLang="ja-JP" sz="1200" dirty="0"/>
          </a:p>
          <a:p>
            <a:endParaRPr lang="en-US" altLang="ja-JP" sz="1200" dirty="0"/>
          </a:p>
          <a:p>
            <a:endParaRPr kumimoji="1" lang="en-US" altLang="ja-JP" sz="1800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xmlns="" id="{F188F5BE-E9C1-4305-B72A-3C438CCC95E0}"/>
              </a:ext>
            </a:extLst>
          </p:cNvPr>
          <p:cNvSpPr/>
          <p:nvPr/>
        </p:nvSpPr>
        <p:spPr>
          <a:xfrm>
            <a:off x="1738416" y="6693586"/>
            <a:ext cx="1990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/>
              <a:t>事例検討会１ 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xmlns="" id="{31ECF9AB-8709-4457-9261-66E82250E60E}"/>
              </a:ext>
            </a:extLst>
          </p:cNvPr>
          <p:cNvSpPr/>
          <p:nvPr/>
        </p:nvSpPr>
        <p:spPr>
          <a:xfrm>
            <a:off x="1252600" y="9028103"/>
            <a:ext cx="61009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b="1" dirty="0">
                <a:latin typeface="小塚ゴシック Pro B" pitchFamily="34" charset="-128"/>
                <a:ea typeface="小塚ゴシック Pro B" pitchFamily="34" charset="-128"/>
              </a:rPr>
              <a:t>ファシリテーター：中村光江　桐明あゆみ</a:t>
            </a:r>
            <a:endParaRPr lang="en-US" altLang="ja-JP" sz="1800" b="1" dirty="0"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en-US" altLang="ja-JP" sz="1200" dirty="0">
                <a:latin typeface="小塚ゴシック Pro B" pitchFamily="34" charset="-128"/>
                <a:ea typeface="小塚ゴシック Pro B" pitchFamily="34" charset="-128"/>
              </a:rPr>
              <a:t>(</a:t>
            </a:r>
            <a:r>
              <a:rPr lang="ja-JP" altLang="en-US" sz="1200" dirty="0">
                <a:latin typeface="小塚ゴシック Pro B" pitchFamily="34" charset="-128"/>
                <a:ea typeface="小塚ゴシック Pro B" pitchFamily="34" charset="-128"/>
              </a:rPr>
              <a:t>日本赤十字九州国際看護大学　学部長・教授</a:t>
            </a:r>
            <a:r>
              <a:rPr lang="en-US" altLang="ja-JP" sz="1200" dirty="0">
                <a:latin typeface="小塚ゴシック Pro B" pitchFamily="34" charset="-128"/>
                <a:ea typeface="小塚ゴシック Pro B" pitchFamily="34" charset="-128"/>
              </a:rPr>
              <a:t>)</a:t>
            </a:r>
            <a:r>
              <a:rPr lang="ja-JP" altLang="en-US" sz="1200" dirty="0">
                <a:latin typeface="小塚ゴシック Pro B" pitchFamily="34" charset="-128"/>
                <a:ea typeface="小塚ゴシック Pro B" pitchFamily="34" charset="-128"/>
              </a:rPr>
              <a:t>（久留米大学医学部看護学科・准教授）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xmlns="" id="{9D037E97-6CF0-4014-B0B8-3FD5CE26D13D}"/>
              </a:ext>
            </a:extLst>
          </p:cNvPr>
          <p:cNvSpPr/>
          <p:nvPr/>
        </p:nvSpPr>
        <p:spPr>
          <a:xfrm>
            <a:off x="299954" y="3547802"/>
            <a:ext cx="7155419" cy="1018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現在、臨床で悩んでいる事例、過去かかわった患者さん、ご家族のことで今も心に残る事例について、もう一度、参加者の皆様と一緒に、考えてみませんか？</a:t>
            </a:r>
          </a:p>
        </p:txBody>
      </p:sp>
    </p:spTree>
    <p:extLst>
      <p:ext uri="{BB962C8B-B14F-4D97-AF65-F5344CB8AC3E}">
        <p14:creationId xmlns:p14="http://schemas.microsoft.com/office/powerpoint/2010/main" xmlns="" val="3210186928"/>
      </p:ext>
    </p:extLst>
  </p:cSld>
  <p:clrMapOvr>
    <a:masterClrMapping/>
  </p:clrMapOvr>
</p:sld>
</file>

<file path=ppt/theme/theme1.xml><?xml version="1.0" encoding="utf-8"?>
<a:theme xmlns:a="http://schemas.openxmlformats.org/drawingml/2006/main" name="11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プレゼンテーション1" id="{D14BBAA0-EBDA-4F80-B5E5-6A060B58EB30}" vid="{E91C9F3B-FA2D-4D28-9E30-9B6A997020B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</Template>
  <TotalTime>0</TotalTime>
  <Words>175</Words>
  <Application>Microsoft Office PowerPoint</Application>
  <PresentationFormat>ユーザー設定</PresentationFormat>
  <Paragraphs>39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11</vt:lpstr>
      <vt:lpstr>スライド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2013-07-04T11:22:33Z</dcterms:created>
  <dcterms:modified xsi:type="dcterms:W3CDTF">2019-07-22T04:54:04Z</dcterms:modified>
</cp:coreProperties>
</file>